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257" r:id="rId3"/>
    <p:sldId id="261" r:id="rId4"/>
    <p:sldId id="262" r:id="rId5"/>
    <p:sldId id="306" r:id="rId6"/>
    <p:sldId id="307" r:id="rId7"/>
    <p:sldId id="308" r:id="rId8"/>
    <p:sldId id="263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00" r:id="rId38"/>
    <p:sldId id="301" r:id="rId39"/>
    <p:sldId id="302" r:id="rId40"/>
    <p:sldId id="337" r:id="rId41"/>
    <p:sldId id="338" r:id="rId42"/>
    <p:sldId id="340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BE1A7-5AFC-47C7-9B01-2E4369B7BDD7}" type="datetimeFigureOut">
              <a:rPr lang="tr-TR" smtClean="0"/>
              <a:t>15.03.2019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54444-3AAE-4C94-8323-ABF07ABC45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287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6CE4-3D24-40B7-9C76-68A9E34084DA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064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BDAE-9FCA-4DB7-9EBB-B08CF1AB22AF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093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4E66-237A-4007-8FF9-11CE1CD8EF78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135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9ACC-9C27-4DC6-B0D2-467BD5758F18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30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F6E51-4F4A-4B17-9795-EC84F58E4D6C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59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60322-30D5-402B-96FF-60219E9C1666}" type="datetime1">
              <a:rPr lang="tr-TR" smtClean="0"/>
              <a:t>15.03.2019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89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E244-A4F3-424D-A2B7-CB5E9A6B9999}" type="datetime1">
              <a:rPr lang="tr-TR" smtClean="0"/>
              <a:t>15.03.2019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649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B617-6610-41E6-BCF3-2D393F2DD1CF}" type="datetime1">
              <a:rPr lang="tr-TR" smtClean="0"/>
              <a:t>15.03.2019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71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9147-9ED7-4B4A-9A8A-52E6C74441CE}" type="datetime1">
              <a:rPr lang="tr-TR" smtClean="0"/>
              <a:t>15.03.2019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47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226C-5A3D-42AD-B6E1-875CB63221C8}" type="datetime1">
              <a:rPr lang="tr-TR" smtClean="0"/>
              <a:t>15.03.2019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635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959A-770B-4A45-9E9E-18C9CA0C5544}" type="datetime1">
              <a:rPr lang="tr-TR" smtClean="0"/>
              <a:t>15.03.2019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449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1668F-3112-4D02-84E6-A8B1C2D28B30}" type="datetime1">
              <a:rPr lang="tr-TR" smtClean="0"/>
              <a:t>15.03.2019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56BE-FAE1-4816-AC1E-F02C1C5C3E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44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Dirençli Devreleri Analiz Metotları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28716" y="5021405"/>
            <a:ext cx="9144000" cy="1092792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Dr. Meriç ÇETİN</a:t>
            </a:r>
          </a:p>
          <a:p>
            <a:r>
              <a:rPr lang="tr-TR" b="1" dirty="0" smtClean="0">
                <a:solidFill>
                  <a:srgbClr val="C00000"/>
                </a:solidFill>
              </a:rPr>
              <a:t>04032019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9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10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666349" cy="72957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55" y="1647582"/>
            <a:ext cx="8962624" cy="4757287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6800045" y="3017206"/>
            <a:ext cx="167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Reference </a:t>
            </a:r>
            <a:r>
              <a:rPr lang="tr-TR" b="1" dirty="0" err="1" smtClean="0">
                <a:solidFill>
                  <a:srgbClr val="C00000"/>
                </a:solidFill>
              </a:rPr>
              <a:t>node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9" name="Sol Ok 8"/>
          <p:cNvSpPr/>
          <p:nvPr/>
        </p:nvSpPr>
        <p:spPr>
          <a:xfrm>
            <a:off x="6259132" y="3039414"/>
            <a:ext cx="540913" cy="373487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26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11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666349" cy="72957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/>
          <a:srcRect l="1485" r="23279"/>
          <a:stretch/>
        </p:blipFill>
        <p:spPr>
          <a:xfrm>
            <a:off x="566670" y="1229641"/>
            <a:ext cx="6143223" cy="4353977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4"/>
          <a:srcRect t="3183"/>
          <a:stretch/>
        </p:blipFill>
        <p:spPr>
          <a:xfrm>
            <a:off x="7316542" y="1557493"/>
            <a:ext cx="3334286" cy="113842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1" y="4403854"/>
            <a:ext cx="1880584" cy="2317621"/>
          </a:xfrm>
          <a:prstGeom prst="rect">
            <a:avLst/>
          </a:prstGeom>
        </p:spPr>
      </p:pic>
      <p:sp>
        <p:nvSpPr>
          <p:cNvPr id="12" name="Aşağı Ok 11"/>
          <p:cNvSpPr/>
          <p:nvPr/>
        </p:nvSpPr>
        <p:spPr>
          <a:xfrm>
            <a:off x="9478850" y="1297591"/>
            <a:ext cx="309093" cy="27363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542" y="3478643"/>
            <a:ext cx="4494383" cy="379807"/>
          </a:xfrm>
          <a:prstGeom prst="rect">
            <a:avLst/>
          </a:prstGeom>
        </p:spPr>
      </p:pic>
      <p:sp>
        <p:nvSpPr>
          <p:cNvPr id="17" name="Aşağı Ok 16"/>
          <p:cNvSpPr/>
          <p:nvPr/>
        </p:nvSpPr>
        <p:spPr>
          <a:xfrm>
            <a:off x="11225011" y="3188198"/>
            <a:ext cx="309093" cy="27363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834" y="5181673"/>
            <a:ext cx="4360292" cy="364526"/>
          </a:xfrm>
          <a:prstGeom prst="rect">
            <a:avLst/>
          </a:prstGeom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177" y="5712200"/>
            <a:ext cx="1037391" cy="547512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627" y="5725586"/>
            <a:ext cx="994166" cy="561920"/>
          </a:xfrm>
          <a:prstGeom prst="rect">
            <a:avLst/>
          </a:prstGeom>
        </p:spPr>
      </p:pic>
      <p:sp>
        <p:nvSpPr>
          <p:cNvPr id="21" name="Sağ Ok 20"/>
          <p:cNvSpPr/>
          <p:nvPr/>
        </p:nvSpPr>
        <p:spPr>
          <a:xfrm>
            <a:off x="6107967" y="4978235"/>
            <a:ext cx="672263" cy="77140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750" y="3993387"/>
            <a:ext cx="1921439" cy="8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4398346" cy="38185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1912"/>
            <a:ext cx="7132354" cy="42740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86" y="1646238"/>
            <a:ext cx="4210721" cy="43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5107413" cy="4848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84942"/>
            <a:ext cx="6041306" cy="51479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83" y="1660346"/>
            <a:ext cx="4741625" cy="398498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645328"/>
            <a:ext cx="10102448" cy="6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29162" cy="80685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3892"/>
            <a:ext cx="5084331" cy="322689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242" y="1840507"/>
            <a:ext cx="1113567" cy="40018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242" y="2587730"/>
            <a:ext cx="2296733" cy="7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" name="İçerik Yer Tutucusu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188" y="4227573"/>
            <a:ext cx="2029144" cy="808066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8929162" cy="80685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24" y="2638889"/>
            <a:ext cx="4635321" cy="309519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93031"/>
            <a:ext cx="9960090" cy="954087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847" y="3595291"/>
            <a:ext cx="1885485" cy="377097"/>
          </a:xfrm>
          <a:prstGeom prst="rect">
            <a:avLst/>
          </a:prstGeom>
        </p:spPr>
      </p:pic>
      <p:sp>
        <p:nvSpPr>
          <p:cNvPr id="15" name="Yukarı Ok 14"/>
          <p:cNvSpPr/>
          <p:nvPr/>
        </p:nvSpPr>
        <p:spPr>
          <a:xfrm>
            <a:off x="1841679" y="2034862"/>
            <a:ext cx="425003" cy="4893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41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5563175" cy="44624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6306"/>
            <a:ext cx="5359632" cy="56269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430" y="1690688"/>
            <a:ext cx="4273170" cy="3290490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10783910" y="5012478"/>
            <a:ext cx="1184856" cy="7469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1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17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5563175" cy="44624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4611145" cy="270873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689" y="1144795"/>
            <a:ext cx="4521355" cy="423877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689" y="1718129"/>
            <a:ext cx="4115143" cy="918401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269" y="3262051"/>
            <a:ext cx="4203454" cy="37089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689" y="3794239"/>
            <a:ext cx="3549971" cy="900739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689" y="5605770"/>
            <a:ext cx="4625569" cy="4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18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158867" cy="5363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03313"/>
            <a:ext cx="6260037" cy="72231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027417"/>
            <a:ext cx="5678124" cy="242914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204" y="3484944"/>
            <a:ext cx="3500825" cy="24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19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7822512" y="2603047"/>
            <a:ext cx="3531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>
                <a:solidFill>
                  <a:srgbClr val="C00000"/>
                </a:solidFill>
              </a:rPr>
              <a:t>Alıştırma sorusudur</a:t>
            </a:r>
          </a:p>
          <a:p>
            <a:r>
              <a:rPr lang="tr-TR" sz="2800" b="1" dirty="0" smtClean="0">
                <a:solidFill>
                  <a:srgbClr val="C00000"/>
                </a:solidFill>
              </a:rPr>
              <a:t>Lütfen evde deneyiniz</a:t>
            </a:r>
            <a:endParaRPr lang="tr-TR" sz="2800" b="1" dirty="0">
              <a:solidFill>
                <a:srgbClr val="C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7772400" cy="74734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66" y="1757195"/>
            <a:ext cx="5111839" cy="342396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29" y="5660600"/>
            <a:ext cx="1579440" cy="40896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29" y="6176963"/>
            <a:ext cx="1311499" cy="451268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325549" y="5894685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>
          <a:xfrm>
            <a:off x="1043189" y="1122362"/>
            <a:ext cx="10071279" cy="247967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Önceki derste öğrendiklerimiz…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75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20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08492" cy="49776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84300"/>
            <a:ext cx="10274371" cy="12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21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1" y="1538662"/>
            <a:ext cx="7669369" cy="52700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31" y="365125"/>
            <a:ext cx="8511862" cy="8607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653" y="2378458"/>
            <a:ext cx="4684757" cy="2810854"/>
          </a:xfrm>
          <a:prstGeom prst="rect">
            <a:avLst/>
          </a:prstGeom>
        </p:spPr>
      </p:pic>
      <p:sp>
        <p:nvSpPr>
          <p:cNvPr id="8" name="Sağ Ok 7"/>
          <p:cNvSpPr/>
          <p:nvPr/>
        </p:nvSpPr>
        <p:spPr>
          <a:xfrm>
            <a:off x="10783910" y="5012478"/>
            <a:ext cx="1184856" cy="7469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90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22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31" y="365125"/>
            <a:ext cx="8511862" cy="8607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31" y="1598741"/>
            <a:ext cx="4004256" cy="240255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49" y="4023282"/>
            <a:ext cx="3304101" cy="44728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249" y="4560255"/>
            <a:ext cx="2734394" cy="81885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249" y="2753194"/>
            <a:ext cx="3888078" cy="87701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1681" y="1448910"/>
            <a:ext cx="1593235" cy="1169347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011" y="4815470"/>
            <a:ext cx="2243380" cy="1263513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941231" y="4995861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7617845" cy="81973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38287"/>
            <a:ext cx="8343739" cy="4836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47" y="2358017"/>
            <a:ext cx="4076968" cy="289888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29" y="5743732"/>
            <a:ext cx="2252801" cy="866462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2325549" y="5894685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7822512" y="2603047"/>
            <a:ext cx="3531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>
                <a:solidFill>
                  <a:srgbClr val="C00000"/>
                </a:solidFill>
              </a:rPr>
              <a:t>Alıştırma sorusudur</a:t>
            </a:r>
          </a:p>
          <a:p>
            <a:r>
              <a:rPr lang="tr-TR" sz="2800" b="1" dirty="0" smtClean="0">
                <a:solidFill>
                  <a:srgbClr val="C00000"/>
                </a:solidFill>
              </a:rPr>
              <a:t>Lütfen evde deneyiniz</a:t>
            </a:r>
            <a:endParaRPr lang="tr-T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8325393" cy="81973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10272645" cy="23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32" y="133305"/>
            <a:ext cx="6018592" cy="461126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79" y="4679010"/>
            <a:ext cx="9256426" cy="15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013431" cy="5363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55" y="1441562"/>
            <a:ext cx="3731214" cy="201511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855" y="1441562"/>
            <a:ext cx="3692212" cy="2015116"/>
          </a:xfrm>
          <a:prstGeom prst="rect">
            <a:avLst/>
          </a:prstGeom>
        </p:spPr>
      </p:pic>
      <p:sp>
        <p:nvSpPr>
          <p:cNvPr id="8" name="Sağ Ok 7"/>
          <p:cNvSpPr/>
          <p:nvPr/>
        </p:nvSpPr>
        <p:spPr>
          <a:xfrm>
            <a:off x="5035642" y="2331076"/>
            <a:ext cx="631065" cy="39924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37" y="3893189"/>
            <a:ext cx="3367230" cy="12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27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731"/>
            <a:ext cx="6399727" cy="88045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51" y="1646238"/>
            <a:ext cx="6370753" cy="290000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34" y="2190441"/>
            <a:ext cx="1270706" cy="48199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134" y="2851820"/>
            <a:ext cx="2979588" cy="19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28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731"/>
            <a:ext cx="6399727" cy="88045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4384"/>
            <a:ext cx="5961845" cy="2951409"/>
          </a:xfrm>
          <a:prstGeom prst="rect">
            <a:avLst/>
          </a:prstGeom>
        </p:spPr>
      </p:pic>
      <p:sp>
        <p:nvSpPr>
          <p:cNvPr id="10" name="Komut Düğmesi: Yardım 9">
            <a:hlinkClick r:id="" action="ppaction://noaction" highlightClick="1"/>
          </p:cNvPr>
          <p:cNvSpPr/>
          <p:nvPr/>
        </p:nvSpPr>
        <p:spPr>
          <a:xfrm>
            <a:off x="8242479" y="2588654"/>
            <a:ext cx="965915" cy="1081825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Sağ Ok 10"/>
          <p:cNvSpPr/>
          <p:nvPr/>
        </p:nvSpPr>
        <p:spPr>
          <a:xfrm>
            <a:off x="10783910" y="5012478"/>
            <a:ext cx="1184856" cy="7469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420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29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731"/>
            <a:ext cx="6399727" cy="88045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3" y="1584370"/>
            <a:ext cx="5961845" cy="295140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666" y="1740665"/>
            <a:ext cx="1959026" cy="39524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5"/>
          <a:srcRect l="50934" t="29376"/>
          <a:stretch/>
        </p:blipFill>
        <p:spPr>
          <a:xfrm>
            <a:off x="7453249" y="2753639"/>
            <a:ext cx="4109949" cy="119205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502" y="2342997"/>
            <a:ext cx="4927242" cy="3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2" y="128409"/>
            <a:ext cx="10194701" cy="5949358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54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30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203394" cy="45912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34547"/>
            <a:ext cx="6664250" cy="823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733" y="2259446"/>
            <a:ext cx="4216154" cy="2981517"/>
          </a:xfrm>
          <a:prstGeom prst="rect">
            <a:avLst/>
          </a:prstGeom>
        </p:spPr>
      </p:pic>
      <p:sp>
        <p:nvSpPr>
          <p:cNvPr id="8" name="Komut Düğmesi: Yardım 7">
            <a:hlinkClick r:id="" action="ppaction://noaction" highlightClick="1"/>
          </p:cNvPr>
          <p:cNvSpPr/>
          <p:nvPr/>
        </p:nvSpPr>
        <p:spPr>
          <a:xfrm>
            <a:off x="8242479" y="2588654"/>
            <a:ext cx="965915" cy="1081825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Sağ Ok 8"/>
          <p:cNvSpPr/>
          <p:nvPr/>
        </p:nvSpPr>
        <p:spPr>
          <a:xfrm>
            <a:off x="10783910" y="5012478"/>
            <a:ext cx="1184856" cy="7469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50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689" y="3300940"/>
            <a:ext cx="4488003" cy="1000604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31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5203394" cy="45912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34547"/>
            <a:ext cx="6664250" cy="823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733" y="2259446"/>
            <a:ext cx="4216154" cy="298151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916545"/>
            <a:ext cx="1277939" cy="64796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2553437"/>
            <a:ext cx="1781916" cy="485977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2325549" y="5894685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328" y="5746750"/>
            <a:ext cx="3630463" cy="7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150357" cy="128111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51" y="1781174"/>
            <a:ext cx="9494005" cy="39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r="51579"/>
          <a:stretch/>
        </p:blipFill>
        <p:spPr>
          <a:xfrm>
            <a:off x="838200" y="365125"/>
            <a:ext cx="3991849" cy="346447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93" y="1027906"/>
            <a:ext cx="5570717" cy="58201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93" y="1839460"/>
            <a:ext cx="4350188" cy="55568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993" y="2532474"/>
            <a:ext cx="1538034" cy="47882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722" y="5115397"/>
            <a:ext cx="2971357" cy="4351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599" y="5189992"/>
            <a:ext cx="1106488" cy="360541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2465942" y="5139429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118560" cy="56215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37814"/>
            <a:ext cx="6651696" cy="2690241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7822512" y="2603047"/>
            <a:ext cx="3531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>
                <a:solidFill>
                  <a:srgbClr val="C00000"/>
                </a:solidFill>
              </a:rPr>
              <a:t>Alıştırma sorusudur</a:t>
            </a:r>
          </a:p>
          <a:p>
            <a:r>
              <a:rPr lang="tr-TR" sz="2800" b="1" dirty="0" smtClean="0">
                <a:solidFill>
                  <a:srgbClr val="C00000"/>
                </a:solidFill>
              </a:rPr>
              <a:t>Lütfen evde deneyiniz</a:t>
            </a:r>
            <a:endParaRPr lang="tr-TR" sz="2800" b="1" dirty="0">
              <a:solidFill>
                <a:srgbClr val="C00000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29" y="5931125"/>
            <a:ext cx="4604481" cy="401637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2325549" y="5894685"/>
            <a:ext cx="111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Cevap:</a:t>
            </a:r>
            <a:endParaRPr lang="tr-T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168853" cy="78278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10535661" cy="21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6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125496" cy="59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37</a:t>
            </a:fld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31" y="1282060"/>
            <a:ext cx="7728869" cy="43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38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51" y="1297668"/>
            <a:ext cx="7903931" cy="487929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8610600" y="850005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Cevap: I</a:t>
            </a:r>
            <a:r>
              <a:rPr lang="tr-TR" b="1" baseline="-25000" dirty="0" smtClean="0">
                <a:solidFill>
                  <a:srgbClr val="C00000"/>
                </a:solidFill>
              </a:rPr>
              <a:t>1</a:t>
            </a:r>
            <a:r>
              <a:rPr lang="tr-TR" b="1" dirty="0" smtClean="0">
                <a:solidFill>
                  <a:srgbClr val="C00000"/>
                </a:solidFill>
              </a:rPr>
              <a:t>= 3mA</a:t>
            </a:r>
            <a:endParaRPr lang="tr-T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39</a:t>
            </a:fld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1" y="1307882"/>
            <a:ext cx="8341216" cy="403771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8610600" y="850005"/>
            <a:ext cx="14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Cevap: </a:t>
            </a:r>
            <a:r>
              <a:rPr lang="tr-TR" b="1" dirty="0" err="1" smtClean="0">
                <a:solidFill>
                  <a:srgbClr val="C00000"/>
                </a:solidFill>
              </a:rPr>
              <a:t>I</a:t>
            </a:r>
            <a:r>
              <a:rPr lang="tr-TR" b="1" baseline="-25000" dirty="0" err="1">
                <a:solidFill>
                  <a:srgbClr val="C00000"/>
                </a:solidFill>
              </a:rPr>
              <a:t>x</a:t>
            </a:r>
            <a:r>
              <a:rPr lang="tr-TR" b="1" dirty="0" smtClean="0">
                <a:solidFill>
                  <a:srgbClr val="C00000"/>
                </a:solidFill>
              </a:rPr>
              <a:t>= 5A</a:t>
            </a:r>
            <a:endParaRPr lang="tr-T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8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>
          <a:xfrm>
            <a:off x="1043189" y="1122362"/>
            <a:ext cx="10071279" cy="247967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Bu derste neler öğreneceğiz?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2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40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5630"/>
            <a:ext cx="8015981" cy="394805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896426" y="633880"/>
            <a:ext cx="460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Cevap: </a:t>
            </a:r>
            <a:r>
              <a:rPr lang="tr-TR" b="1" dirty="0" err="1" smtClean="0">
                <a:solidFill>
                  <a:srgbClr val="C00000"/>
                </a:solidFill>
              </a:rPr>
              <a:t>Vc</a:t>
            </a:r>
            <a:r>
              <a:rPr lang="tr-TR" b="1" dirty="0" smtClean="0">
                <a:solidFill>
                  <a:srgbClr val="C00000"/>
                </a:solidFill>
              </a:rPr>
              <a:t>= [12G</a:t>
            </a:r>
            <a:r>
              <a:rPr lang="tr-TR" b="1" baseline="-25000" dirty="0" smtClean="0">
                <a:solidFill>
                  <a:srgbClr val="C00000"/>
                </a:solidFill>
              </a:rPr>
              <a:t>1</a:t>
            </a:r>
            <a:r>
              <a:rPr lang="tr-TR" b="1" dirty="0" smtClean="0">
                <a:solidFill>
                  <a:srgbClr val="C00000"/>
                </a:solidFill>
              </a:rPr>
              <a:t>-(G</a:t>
            </a:r>
            <a:r>
              <a:rPr lang="tr-TR" b="1" baseline="-25000" dirty="0" smtClean="0">
                <a:solidFill>
                  <a:srgbClr val="C00000"/>
                </a:solidFill>
              </a:rPr>
              <a:t>1</a:t>
            </a:r>
            <a:r>
              <a:rPr lang="tr-TR" b="1" dirty="0" smtClean="0">
                <a:solidFill>
                  <a:srgbClr val="C00000"/>
                </a:solidFill>
              </a:rPr>
              <a:t>+G</a:t>
            </a:r>
            <a:r>
              <a:rPr lang="tr-TR" b="1" baseline="-25000" dirty="0" smtClean="0">
                <a:solidFill>
                  <a:srgbClr val="C00000"/>
                </a:solidFill>
              </a:rPr>
              <a:t>2</a:t>
            </a:r>
            <a:r>
              <a:rPr lang="tr-TR" b="1" dirty="0" smtClean="0">
                <a:solidFill>
                  <a:srgbClr val="C00000"/>
                </a:solidFill>
              </a:rPr>
              <a:t>)</a:t>
            </a:r>
            <a:r>
              <a:rPr lang="tr-TR" b="1" dirty="0" err="1" smtClean="0">
                <a:solidFill>
                  <a:srgbClr val="C00000"/>
                </a:solidFill>
              </a:rPr>
              <a:t>V</a:t>
            </a:r>
            <a:r>
              <a:rPr lang="tr-TR" b="1" baseline="-25000" dirty="0" err="1" smtClean="0">
                <a:solidFill>
                  <a:srgbClr val="C00000"/>
                </a:solidFill>
              </a:rPr>
              <a:t>s</a:t>
            </a:r>
            <a:r>
              <a:rPr lang="tr-TR" b="1" dirty="0" smtClean="0">
                <a:solidFill>
                  <a:srgbClr val="C00000"/>
                </a:solidFill>
              </a:rPr>
              <a:t>]/[(G</a:t>
            </a:r>
            <a:r>
              <a:rPr lang="tr-TR" b="1" baseline="-25000" dirty="0" smtClean="0">
                <a:solidFill>
                  <a:srgbClr val="C00000"/>
                </a:solidFill>
              </a:rPr>
              <a:t>1</a:t>
            </a:r>
            <a:r>
              <a:rPr lang="tr-TR" b="1" dirty="0" smtClean="0">
                <a:solidFill>
                  <a:srgbClr val="C00000"/>
                </a:solidFill>
              </a:rPr>
              <a:t>+G</a:t>
            </a:r>
            <a:r>
              <a:rPr lang="tr-TR" b="1" baseline="-25000" dirty="0" smtClean="0">
                <a:solidFill>
                  <a:srgbClr val="C00000"/>
                </a:solidFill>
              </a:rPr>
              <a:t>2</a:t>
            </a:r>
            <a:r>
              <a:rPr lang="tr-TR" b="1" dirty="0" smtClean="0">
                <a:solidFill>
                  <a:srgbClr val="C00000"/>
                </a:solidFill>
              </a:rPr>
              <a:t>+G</a:t>
            </a:r>
            <a:r>
              <a:rPr lang="tr-TR" b="1" baseline="-25000" dirty="0" smtClean="0">
                <a:solidFill>
                  <a:srgbClr val="C00000"/>
                </a:solidFill>
              </a:rPr>
              <a:t>3</a:t>
            </a:r>
            <a:r>
              <a:rPr lang="tr-TR" b="1" dirty="0" smtClean="0">
                <a:solidFill>
                  <a:srgbClr val="C00000"/>
                </a:solidFill>
              </a:rPr>
              <a:t>)/11]</a:t>
            </a:r>
            <a:endParaRPr lang="tr-T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41</a:t>
            </a:fld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9388"/>
            <a:ext cx="9616225" cy="2865592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7528775" y="704577"/>
            <a:ext cx="3514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Cevap: </a:t>
            </a:r>
            <a:r>
              <a:rPr lang="tr-TR" b="1" dirty="0" err="1" smtClean="0">
                <a:solidFill>
                  <a:srgbClr val="C00000"/>
                </a:solidFill>
              </a:rPr>
              <a:t>V</a:t>
            </a:r>
            <a:r>
              <a:rPr lang="tr-TR" b="1" baseline="-25000" dirty="0" err="1">
                <a:solidFill>
                  <a:srgbClr val="C00000"/>
                </a:solidFill>
              </a:rPr>
              <a:t>a</a:t>
            </a:r>
            <a:r>
              <a:rPr lang="tr-TR" b="1" dirty="0" smtClean="0">
                <a:solidFill>
                  <a:srgbClr val="C00000"/>
                </a:solidFill>
              </a:rPr>
              <a:t>= -5V, </a:t>
            </a:r>
            <a:r>
              <a:rPr lang="tr-TR" b="1" dirty="0" err="1" smtClean="0">
                <a:solidFill>
                  <a:srgbClr val="C00000"/>
                </a:solidFill>
              </a:rPr>
              <a:t>V</a:t>
            </a:r>
            <a:r>
              <a:rPr lang="tr-TR" b="1" baseline="-25000" dirty="0" err="1" smtClean="0">
                <a:solidFill>
                  <a:srgbClr val="C00000"/>
                </a:solidFill>
              </a:rPr>
              <a:t>b</a:t>
            </a:r>
            <a:r>
              <a:rPr lang="tr-TR" b="1" dirty="0" smtClean="0">
                <a:solidFill>
                  <a:srgbClr val="C00000"/>
                </a:solidFill>
              </a:rPr>
              <a:t>= </a:t>
            </a:r>
            <a:r>
              <a:rPr lang="tr-TR" b="1" dirty="0">
                <a:solidFill>
                  <a:srgbClr val="C00000"/>
                </a:solidFill>
              </a:rPr>
              <a:t>-</a:t>
            </a:r>
            <a:r>
              <a:rPr lang="tr-TR" b="1" dirty="0" smtClean="0">
                <a:solidFill>
                  <a:srgbClr val="C00000"/>
                </a:solidFill>
              </a:rPr>
              <a:t>5/3V</a:t>
            </a:r>
            <a:r>
              <a:rPr lang="tr-TR" b="1" dirty="0">
                <a:solidFill>
                  <a:srgbClr val="C00000"/>
                </a:solidFill>
              </a:rPr>
              <a:t>, </a:t>
            </a:r>
            <a:r>
              <a:rPr lang="tr-TR" b="1" dirty="0" err="1" smtClean="0">
                <a:solidFill>
                  <a:srgbClr val="C00000"/>
                </a:solidFill>
              </a:rPr>
              <a:t>V</a:t>
            </a:r>
            <a:r>
              <a:rPr lang="tr-TR" b="1" baseline="-25000" dirty="0" err="1" smtClean="0">
                <a:solidFill>
                  <a:srgbClr val="C00000"/>
                </a:solidFill>
              </a:rPr>
              <a:t>c</a:t>
            </a:r>
            <a:r>
              <a:rPr lang="tr-TR" b="1" dirty="0" smtClean="0">
                <a:solidFill>
                  <a:srgbClr val="C00000"/>
                </a:solidFill>
              </a:rPr>
              <a:t>= 4/3V</a:t>
            </a:r>
            <a:endParaRPr lang="tr-TR" b="1" dirty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10578"/>
            <a:ext cx="10515600" cy="639427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Alıştırma Soruları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42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l="5895"/>
          <a:stretch/>
        </p:blipFill>
        <p:spPr>
          <a:xfrm>
            <a:off x="137375" y="2266157"/>
            <a:ext cx="5413957" cy="400050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02" y="318210"/>
            <a:ext cx="7438623" cy="368308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096000" y="4904462"/>
            <a:ext cx="3354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</a:rPr>
              <a:t>Cevap: I</a:t>
            </a:r>
            <a:r>
              <a:rPr lang="tr-TR" b="1" baseline="-25000" dirty="0" smtClean="0">
                <a:solidFill>
                  <a:srgbClr val="C00000"/>
                </a:solidFill>
              </a:rPr>
              <a:t>2</a:t>
            </a:r>
            <a:r>
              <a:rPr lang="tr-TR" b="1" dirty="0" smtClean="0">
                <a:solidFill>
                  <a:srgbClr val="C00000"/>
                </a:solidFill>
              </a:rPr>
              <a:t>~ 0.018mA, P</a:t>
            </a:r>
            <a:r>
              <a:rPr lang="tr-TR" b="1" dirty="0">
                <a:solidFill>
                  <a:srgbClr val="C00000"/>
                </a:solidFill>
              </a:rPr>
              <a:t> ~ </a:t>
            </a:r>
            <a:r>
              <a:rPr lang="tr-TR" b="1" dirty="0" smtClean="0">
                <a:solidFill>
                  <a:srgbClr val="C00000"/>
                </a:solidFill>
              </a:rPr>
              <a:t>32.4watt</a:t>
            </a:r>
          </a:p>
          <a:p>
            <a:r>
              <a:rPr lang="tr-TR" b="1" dirty="0" smtClean="0">
                <a:solidFill>
                  <a:srgbClr val="C00000"/>
                </a:solidFill>
              </a:rPr>
              <a:t>Enerji </a:t>
            </a:r>
            <a:r>
              <a:rPr lang="tr-TR" b="1">
                <a:solidFill>
                  <a:srgbClr val="C00000"/>
                </a:solidFill>
              </a:rPr>
              <a:t>~ </a:t>
            </a:r>
            <a:r>
              <a:rPr lang="tr-TR" b="1" smtClean="0">
                <a:solidFill>
                  <a:srgbClr val="C00000"/>
                </a:solidFill>
              </a:rPr>
              <a:t> 777joule (24 saat için)</a:t>
            </a:r>
            <a:endParaRPr lang="tr-T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8" y="124697"/>
            <a:ext cx="10128023" cy="62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162240" cy="49776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41" y="56356"/>
            <a:ext cx="7410450" cy="19431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66719"/>
            <a:ext cx="10405056" cy="123037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252" y="4364361"/>
            <a:ext cx="3305377" cy="799931"/>
          </a:xfrm>
          <a:prstGeom prst="rect">
            <a:avLst/>
          </a:prstGeom>
        </p:spPr>
      </p:pic>
      <p:sp>
        <p:nvSpPr>
          <p:cNvPr id="12" name="Sağ Ok 11"/>
          <p:cNvSpPr/>
          <p:nvPr/>
        </p:nvSpPr>
        <p:spPr>
          <a:xfrm>
            <a:off x="1801264" y="4509163"/>
            <a:ext cx="978794" cy="5103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88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7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162240" cy="49776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59" y="365125"/>
            <a:ext cx="3305377" cy="799931"/>
          </a:xfrm>
          <a:prstGeom prst="rect">
            <a:avLst/>
          </a:prstGeom>
        </p:spPr>
      </p:pic>
      <p:sp>
        <p:nvSpPr>
          <p:cNvPr id="12" name="Sağ Ok 11"/>
          <p:cNvSpPr/>
          <p:nvPr/>
        </p:nvSpPr>
        <p:spPr>
          <a:xfrm>
            <a:off x="5149771" y="509927"/>
            <a:ext cx="978794" cy="5103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t="5618"/>
          <a:stretch/>
        </p:blipFill>
        <p:spPr>
          <a:xfrm>
            <a:off x="863957" y="1390918"/>
            <a:ext cx="10152159" cy="61818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273" y="2009104"/>
            <a:ext cx="7931640" cy="122637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2" y="3673146"/>
            <a:ext cx="10068177" cy="65629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273" y="4373927"/>
            <a:ext cx="7808079" cy="10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906250" cy="56215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71" y="1825625"/>
            <a:ext cx="4800417" cy="3158499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233374" y="2369712"/>
            <a:ext cx="543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 smtClean="0">
                <a:solidFill>
                  <a:srgbClr val="C00000"/>
                </a:solidFill>
              </a:rPr>
              <a:t>Kaç tane düğüm ve çevre var?</a:t>
            </a:r>
            <a:endParaRPr lang="tr-TR" sz="3200" b="1" dirty="0">
              <a:solidFill>
                <a:srgbClr val="C00000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3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56BE-FAE1-4816-AC1E-F02C1C5C3E63}" type="slidenum">
              <a:rPr lang="tr-TR" smtClean="0"/>
              <a:t>9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666349" cy="72957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45" y="1737407"/>
            <a:ext cx="9723027" cy="28457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54" y="2307597"/>
            <a:ext cx="8984915" cy="16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163</Words>
  <Application>Microsoft Office PowerPoint</Application>
  <PresentationFormat>Geniş ekran</PresentationFormat>
  <Paragraphs>73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Teması</vt:lpstr>
      <vt:lpstr>Dirençli Devreleri Analiz Metotları</vt:lpstr>
      <vt:lpstr>Önceki derste öğrendiklerimiz…</vt:lpstr>
      <vt:lpstr>PowerPoint Sunusu</vt:lpstr>
      <vt:lpstr>Bu derste neler öğreneceğiz?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Alıştırma Soruları</vt:lpstr>
      <vt:lpstr>Alıştırma Soruları</vt:lpstr>
      <vt:lpstr>Alıştırma Soruları</vt:lpstr>
      <vt:lpstr>Alıştırma Soruları</vt:lpstr>
      <vt:lpstr>Alıştırma Soruları</vt:lpstr>
      <vt:lpstr>Alıştırma Soruları</vt:lpstr>
    </vt:vector>
  </TitlesOfParts>
  <Company>Pamukkale Üniversitesi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Pau</dc:creator>
  <cp:lastModifiedBy>Pau</cp:lastModifiedBy>
  <cp:revision>73</cp:revision>
  <dcterms:created xsi:type="dcterms:W3CDTF">2019-02-23T18:34:58Z</dcterms:created>
  <dcterms:modified xsi:type="dcterms:W3CDTF">2019-03-15T07:09:27Z</dcterms:modified>
</cp:coreProperties>
</file>